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45693-E390-3A5D-A9AB-F630EB71E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BCDC31-4BAD-5854-6A49-160159124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C093B-3110-AE9E-84BD-0C94DC73E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63CEC2-E5DF-0BA5-2C12-6FB3BC89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EFE314-820D-60A4-FBF7-0EF2484E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95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1F74A-C0C8-A682-7CE6-959809862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787550-B624-F278-AC28-970D2F778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1C22F1-B3F0-0AE3-E721-C46CE1CF7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26A01C-2AED-2ED1-ECA7-6361591BB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68CBF-18C3-056E-4042-4C778FA0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7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A42823-03B5-36A7-A3B4-E5D2D55C4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B36894-2D4E-8AC6-3136-0DED779A54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6AF6DA-D692-C75A-C84D-D5C755D30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6544EE-0E2D-0F0B-8364-1ABB37D4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1EBC45B-7E68-CD08-D570-3955B77A1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04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78C72-15FB-3580-04C5-1E47D92A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3CBBCC-839F-0204-58E4-1F1528F8B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84163-B6AB-907A-1CBF-01B36466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98FD2A-6292-B92B-5A61-7D469BE2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E6DBE1-380C-A19F-8FAC-2D93F4550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06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10E000-F7B9-5D84-F9C9-DEA2919B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6EAAB4-1742-3603-A824-09FE92E6C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73A76C-032C-C717-F5C2-37BDE419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029F28-9028-2DCA-6F68-5829DC30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63FC99-BF1B-DE50-4030-F59277386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96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39A6D-FA24-235D-5B7B-E4E8FAAD6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91052-3CA9-3CEA-A817-A77068507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57B16F-1860-84E7-8E2F-CE5CEEAAE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84543E-D36D-95BD-AAAD-BB385541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8F260F-6F1D-10CD-2577-A020C881A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5241F-676B-2467-CAC7-E8BA07349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49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75C80-9D7F-805D-077C-ACA5283FD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1917A0-745E-47F1-5EE9-DEEA3FB1C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C5928D-EE91-B49E-2E52-4416F818E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3E7D9D-670E-FD3F-F66E-2976C9224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F8A0984-063C-42BF-E2BA-7688F5D17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B5437B-776D-7F29-FA0D-413B89A6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A6079AF-97BE-718B-2C8F-3F0B8709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DD86A9-B095-3DC3-68CB-CC62C8709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21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B5E80-9A72-C32F-2C8A-40DA19B12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911503-D813-366E-31A3-18BBE94E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643617-F333-9433-C27F-983C72E24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32016B3-2B5C-B5CF-6AED-C98D36D69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801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57C817-438D-A7A1-A0E1-7A945A66F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843198A-E6C1-AB9E-E721-899B431F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3E67DA-A7E5-CDF9-03CC-17783E52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9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0024E-C899-693C-6F65-3C2956480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A5165-CED7-D044-2075-0364EF50F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5B780A-FD2D-3B70-EA39-5063649E5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154FCA-538C-71D3-7582-64519AAD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E73505-6471-1500-D3B0-CBE7699B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81642-D70D-7189-A0B7-CB0E5B3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91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DC9363-E671-5746-816D-AF68A3AF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D6141E9-54B6-C7E0-97B1-24306BB49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CB66E2-6447-C210-AB0F-80942B450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9F3BB2-5E74-D11C-358F-BAA550E33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91AD-4AA3-8438-079E-17B65CC61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0B3A42-9BA3-6BF1-7296-438B3F99B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4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A3F75-A9C1-0B38-C52A-8CD545C11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7E3E4B-9E31-D226-8DE2-C77CEC6D6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19550F-AEA1-A58F-7C3A-28C041B74C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F1F2-776D-487C-9FAE-9D2FCAFBEF07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EF771E-663A-8DFC-7E1E-1BF17DD82E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D5E2D5-CF6F-1A1E-5761-9880AB72A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38B2-6756-44E0-BF1F-4A66E0723A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83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9CFFE-0C36-74B1-B73A-6BB86DA809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Определение фенотипов апноэ во сне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EEFB6C-B6D7-9CD2-CCBE-227921CC3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Томас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Пенцель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Директор по исследованиям Междисциплинарного центра медицины сна. 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Университетский медицинский комплекс Шарите (г. Берлин, Германия).</a:t>
            </a:r>
            <a:b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18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DB19B-5834-CAB1-F1BE-BE047505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Ночная вариабельность сердечного ритма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AC1FE-B1C9-1BC9-D5C1-DCD0D36B9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894" y="1825625"/>
            <a:ext cx="2197915" cy="4351338"/>
          </a:xfrm>
        </p:spPr>
        <p:txBody>
          <a:bodyPr>
            <a:normAutofit/>
          </a:bodyPr>
          <a:lstStyle/>
          <a:p>
            <a:r>
              <a:rPr lang="ru-RU" sz="2000" dirty="0"/>
              <a:t>Цикличная вариация сердечного ритма при апноэ во сне</a:t>
            </a:r>
          </a:p>
          <a:p>
            <a:endParaRPr lang="ru-RU" sz="2000" dirty="0"/>
          </a:p>
          <a:p>
            <a:r>
              <a:rPr lang="ru-RU" sz="2000" dirty="0"/>
              <a:t>ЭКГ демонстрирует респираторную модуляцию</a:t>
            </a:r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970F2A1-2688-3C9A-FCB7-E54D2639C0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1" y="1480007"/>
            <a:ext cx="8944925" cy="4609707"/>
          </a:xfrm>
        </p:spPr>
      </p:pic>
    </p:spTree>
    <p:extLst>
      <p:ext uri="{BB962C8B-B14F-4D97-AF65-F5344CB8AC3E}">
        <p14:creationId xmlns:p14="http://schemas.microsoft.com/office/powerpoint/2010/main" val="522511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6244B-49CE-3633-2A45-B94EE6E9D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86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Храп: обструкция верхних дыхательных путей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14930E-DA7C-5DFE-4BA3-3DA7D165F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560" y="1825625"/>
            <a:ext cx="34898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Датчик </a:t>
            </a:r>
            <a:r>
              <a:rPr lang="ru-RU" sz="2000" b="1" dirty="0" err="1"/>
              <a:t>Pneavox</a:t>
            </a:r>
            <a:r>
              <a:rPr lang="ru-RU" sz="2000" dirty="0"/>
              <a:t> регистрирует давление и звук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ru-RU" sz="2000" b="1" dirty="0"/>
              <a:t>Позволяет регистрировать и оценить:</a:t>
            </a:r>
          </a:p>
          <a:p>
            <a:r>
              <a:rPr lang="ru-RU" sz="2000" dirty="0"/>
              <a:t>воздушный поток</a:t>
            </a:r>
          </a:p>
          <a:p>
            <a:r>
              <a:rPr lang="ru-RU" sz="2000" dirty="0"/>
              <a:t>храп</a:t>
            </a:r>
          </a:p>
          <a:p>
            <a:r>
              <a:rPr lang="ru-RU" sz="2000" dirty="0"/>
              <a:t>дыхательное усилие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9B275274-3140-9B90-1EF6-92B9097357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80" y="1574278"/>
            <a:ext cx="7777291" cy="4758342"/>
          </a:xfrm>
        </p:spPr>
      </p:pic>
    </p:spTree>
    <p:extLst>
      <p:ext uri="{BB962C8B-B14F-4D97-AF65-F5344CB8AC3E}">
        <p14:creationId xmlns:p14="http://schemas.microsoft.com/office/powerpoint/2010/main" val="3291331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D50D8-D7BC-88E0-3D7E-9A3FFA4D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860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Определение 4 фенотипов обструктивного апноэ сна (</a:t>
            </a:r>
            <a:r>
              <a:rPr lang="en-US" sz="3200" b="1" dirty="0"/>
              <a:t>OSA</a:t>
            </a:r>
            <a:r>
              <a:rPr lang="ru-RU" sz="3200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3E97AD-3968-24B5-542C-4DA17DCECD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584508" cy="435133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/>
              <a:t>Ожирение и </a:t>
            </a:r>
            <a:r>
              <a:rPr lang="en-US" sz="2400" dirty="0"/>
              <a:t>OSA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Челюстно-лицевая </a:t>
            </a:r>
            <a:r>
              <a:rPr lang="ru-RU" sz="2400" dirty="0" err="1"/>
              <a:t>дисморфия</a:t>
            </a:r>
            <a:r>
              <a:rPr lang="ru-RU" sz="2400" dirty="0"/>
              <a:t> и </a:t>
            </a:r>
            <a:r>
              <a:rPr lang="en-US" sz="2400" dirty="0"/>
              <a:t>OSA</a:t>
            </a:r>
          </a:p>
          <a:p>
            <a:endParaRPr lang="ru-RU" sz="2400" dirty="0"/>
          </a:p>
          <a:p>
            <a:r>
              <a:rPr lang="ru-RU" sz="2400" dirty="0"/>
              <a:t>Нарушение вентиляционного контроля и</a:t>
            </a:r>
            <a:r>
              <a:rPr lang="en-US" sz="2400" dirty="0"/>
              <a:t> OSA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Нарушение циркадных ритмов сна и </a:t>
            </a:r>
            <a:r>
              <a:rPr lang="en-US" sz="2400" dirty="0"/>
              <a:t>OSA</a:t>
            </a:r>
            <a:endParaRPr lang="ru-RU" sz="24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9FDF15B-F361-8A25-E00C-B1E80D9623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055" y="1748642"/>
            <a:ext cx="8236477" cy="4026721"/>
          </a:xfrm>
        </p:spPr>
      </p:pic>
    </p:spTree>
    <p:extLst>
      <p:ext uri="{BB962C8B-B14F-4D97-AF65-F5344CB8AC3E}">
        <p14:creationId xmlns:p14="http://schemas.microsoft.com/office/powerpoint/2010/main" val="2121943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3B1D4-DFD0-1DE5-62D7-82B4ECF74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38" y="365125"/>
            <a:ext cx="11001462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Цифровая фотография для </a:t>
            </a:r>
            <a:r>
              <a:rPr lang="ru-RU" sz="3200" b="1" dirty="0" err="1"/>
              <a:t>фенотипирования</a:t>
            </a:r>
            <a:r>
              <a:rPr lang="ru-RU" sz="3200" b="1" dirty="0"/>
              <a:t>.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Оценка количественных морфологических параметров с помощью анализа цифровой фотографии пациента.</a:t>
            </a:r>
          </a:p>
        </p:txBody>
      </p:sp>
      <p:pic>
        <p:nvPicPr>
          <p:cNvPr id="6" name="Объект 5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010F49CE-BA29-B5B1-97FB-C98FC8677F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0" y="2224726"/>
            <a:ext cx="10880990" cy="4476126"/>
          </a:xfrm>
        </p:spPr>
      </p:pic>
    </p:spTree>
    <p:extLst>
      <p:ext uri="{BB962C8B-B14F-4D97-AF65-F5344CB8AC3E}">
        <p14:creationId xmlns:p14="http://schemas.microsoft.com/office/powerpoint/2010/main" val="353811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CC49C-E001-0025-4E5A-CD0DCC804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5157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МРТ верхних дыхательных путей при СОАС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69FE3D-DC12-C072-2589-6DACFC434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85361" y="1190969"/>
            <a:ext cx="5572452" cy="421015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Здоровый индивид    /           СОАС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0B78313-982A-C157-C3AD-4E4DDED1D5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" y="1725105"/>
            <a:ext cx="10619295" cy="5132896"/>
          </a:xfrm>
        </p:spPr>
      </p:pic>
    </p:spTree>
    <p:extLst>
      <p:ext uri="{BB962C8B-B14F-4D97-AF65-F5344CB8AC3E}">
        <p14:creationId xmlns:p14="http://schemas.microsoft.com/office/powerpoint/2010/main" val="312102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A1E2698-3F6C-E668-3AC6-35AF7C4B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224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</a:t>
            </a:r>
            <a:r>
              <a:rPr lang="en-US" sz="4000" dirty="0" err="1"/>
              <a:t>crit</a:t>
            </a:r>
            <a:r>
              <a:rPr lang="en-US" sz="4000" dirty="0"/>
              <a:t>, </a:t>
            </a:r>
            <a:r>
              <a:rPr lang="en-US" sz="4000" b="1" dirty="0"/>
              <a:t>A</a:t>
            </a:r>
            <a:r>
              <a:rPr lang="en-US" sz="4000" dirty="0"/>
              <a:t>rousal, </a:t>
            </a:r>
            <a:r>
              <a:rPr lang="en-US" sz="4000" b="1" dirty="0"/>
              <a:t>L</a:t>
            </a:r>
            <a:r>
              <a:rPr lang="en-US" sz="4000" dirty="0"/>
              <a:t>oop Gain, </a:t>
            </a:r>
            <a:r>
              <a:rPr lang="en-US" sz="4000" b="1" dirty="0"/>
              <a:t>M</a:t>
            </a:r>
            <a:r>
              <a:rPr lang="en-US" sz="4000" dirty="0"/>
              <a:t>uscle response</a:t>
            </a:r>
            <a:r>
              <a:rPr lang="ru-RU" sz="4000" dirty="0"/>
              <a:t> </a:t>
            </a:r>
            <a:r>
              <a:rPr lang="en-US" sz="4000" dirty="0"/>
              <a:t>- </a:t>
            </a:r>
            <a:r>
              <a:rPr lang="en-US" sz="4000" b="1" dirty="0"/>
              <a:t>PALM</a:t>
            </a:r>
            <a:endParaRPr lang="ru-RU" sz="4000" b="1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BC05CF57-E503-1F3C-4CE3-57AB3F44C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894" y="1258350"/>
            <a:ext cx="3724193" cy="523452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/>
              <a:t>Pcrit</a:t>
            </a:r>
            <a:r>
              <a:rPr lang="ru-RU" b="1" dirty="0"/>
              <a:t> </a:t>
            </a:r>
            <a:r>
              <a:rPr lang="ru-RU" dirty="0"/>
              <a:t>- критическое давление закрытия дыхательных путей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  <a:p>
            <a:r>
              <a:rPr lang="en-US" b="1" dirty="0"/>
              <a:t>Arousal</a:t>
            </a:r>
            <a:r>
              <a:rPr lang="ru-RU" b="1" dirty="0"/>
              <a:t> </a:t>
            </a:r>
            <a:r>
              <a:rPr lang="ru-RU" dirty="0"/>
              <a:t>- пробуждение/возбуждение</a:t>
            </a:r>
            <a:r>
              <a:rPr lang="en-US" dirty="0"/>
              <a:t> </a:t>
            </a:r>
            <a:endParaRPr lang="ru-RU" dirty="0"/>
          </a:p>
          <a:p>
            <a:endParaRPr lang="ru-RU" dirty="0"/>
          </a:p>
          <a:p>
            <a:r>
              <a:rPr lang="en-US" b="1" dirty="0"/>
              <a:t>Loop Gain</a:t>
            </a:r>
            <a:r>
              <a:rPr lang="ru-RU" b="1" dirty="0"/>
              <a:t> </a:t>
            </a:r>
            <a:r>
              <a:rPr lang="ru-RU" dirty="0"/>
              <a:t>- </a:t>
            </a:r>
            <a:r>
              <a:rPr lang="ru-RU" b="0" i="0" dirty="0">
                <a:effectLst/>
              </a:rPr>
              <a:t>усиление замкнутого контура или петли” - специальная техническая характеристика, отражающая отношение ответа (например, </a:t>
            </a:r>
            <a:r>
              <a:rPr lang="ru-RU" b="0" i="0" dirty="0" err="1">
                <a:effectLst/>
              </a:rPr>
              <a:t>урежение</a:t>
            </a:r>
            <a:r>
              <a:rPr lang="ru-RU" b="0" i="0" dirty="0">
                <a:effectLst/>
              </a:rPr>
              <a:t> вентиляции вплоть до появление апноэ) к величине самого нарушения (например, снижение РаCO</a:t>
            </a:r>
            <a:r>
              <a:rPr lang="ru-RU" b="0" i="0" baseline="-25000" dirty="0">
                <a:effectLst/>
              </a:rPr>
              <a:t>2</a:t>
            </a:r>
            <a:r>
              <a:rPr lang="ru-RU" b="0" i="0" dirty="0">
                <a:effectLst/>
              </a:rPr>
              <a:t>)</a:t>
            </a:r>
            <a:endParaRPr lang="ru-RU" dirty="0"/>
          </a:p>
          <a:p>
            <a:endParaRPr lang="ru-RU" dirty="0"/>
          </a:p>
          <a:p>
            <a:r>
              <a:rPr lang="en-US" b="1" dirty="0"/>
              <a:t>Muscle response</a:t>
            </a:r>
            <a:r>
              <a:rPr lang="ru-RU" b="1" dirty="0"/>
              <a:t> </a:t>
            </a:r>
            <a:r>
              <a:rPr lang="ru-RU" dirty="0"/>
              <a:t>- ответ/вовлечение дыхательной мускулатуры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F58FFEF3-2052-7C9C-11D9-790425AC7F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087" y="2472115"/>
            <a:ext cx="7426525" cy="2806993"/>
          </a:xfrm>
        </p:spPr>
      </p:pic>
    </p:spTree>
    <p:extLst>
      <p:ext uri="{BB962C8B-B14F-4D97-AF65-F5344CB8AC3E}">
        <p14:creationId xmlns:p14="http://schemas.microsoft.com/office/powerpoint/2010/main" val="162140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28851-FBA4-3321-9B86-86F84FCDA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5444"/>
          </a:xfrm>
        </p:spPr>
        <p:txBody>
          <a:bodyPr/>
          <a:lstStyle/>
          <a:p>
            <a:pPr algn="ctr"/>
            <a:r>
              <a:rPr lang="en-US" b="1" dirty="0" err="1"/>
              <a:t>Pcrit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ru-RU" dirty="0"/>
              <a:t>критическое давление закрытия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1C1EA3-6DB0-4D68-749C-D46260A72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840" y="1825625"/>
            <a:ext cx="3097785" cy="47513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err="1"/>
              <a:t>Pcrit</a:t>
            </a:r>
            <a:r>
              <a:rPr lang="ru-RU" b="1" dirty="0"/>
              <a:t> - </a:t>
            </a:r>
            <a:r>
              <a:rPr lang="ru-RU" dirty="0"/>
              <a:t> морфологический параметром непроходимости:</a:t>
            </a:r>
          </a:p>
          <a:p>
            <a:r>
              <a:rPr lang="ru-RU" dirty="0"/>
              <a:t>в норме отрицательное значения</a:t>
            </a:r>
          </a:p>
          <a:p>
            <a:r>
              <a:rPr lang="ru-RU" dirty="0"/>
              <a:t>малая отрицательна величина у храпящих пациентов</a:t>
            </a:r>
          </a:p>
          <a:p>
            <a:r>
              <a:rPr lang="ru-RU" dirty="0"/>
              <a:t>параметр равен нулю при </a:t>
            </a:r>
            <a:r>
              <a:rPr lang="ru-RU" dirty="0" err="1"/>
              <a:t>гипопноэ</a:t>
            </a:r>
            <a:endParaRPr lang="ru-RU" dirty="0"/>
          </a:p>
          <a:p>
            <a:r>
              <a:rPr lang="ru-RU" dirty="0"/>
              <a:t>положительное значение параметра при апноэ во сне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E57C22A-6486-C8F9-6135-E13E7A7C1B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513" y="2139885"/>
            <a:ext cx="7501328" cy="3912858"/>
          </a:xfrm>
        </p:spPr>
      </p:pic>
    </p:spTree>
    <p:extLst>
      <p:ext uri="{BB962C8B-B14F-4D97-AF65-F5344CB8AC3E}">
        <p14:creationId xmlns:p14="http://schemas.microsoft.com/office/powerpoint/2010/main" val="2317451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B997147-D0F5-1C8A-E527-633A28F8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833"/>
          </a:xfrm>
        </p:spPr>
        <p:txBody>
          <a:bodyPr/>
          <a:lstStyle/>
          <a:p>
            <a:pPr algn="ctr"/>
            <a:r>
              <a:rPr lang="ru-RU" b="1" dirty="0"/>
              <a:t>Определение фенотипов апноэ сна</a:t>
            </a:r>
          </a:p>
        </p:txBody>
      </p:sp>
      <p:pic>
        <p:nvPicPr>
          <p:cNvPr id="8" name="Объект 7" descr="Изображение выглядит как текст, снимок экрана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D8F0CD60-7DBB-2497-8894-A1F39D4896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75" y="1514116"/>
            <a:ext cx="10001839" cy="5023279"/>
          </a:xfrm>
        </p:spPr>
      </p:pic>
    </p:spTree>
    <p:extLst>
      <p:ext uri="{BB962C8B-B14F-4D97-AF65-F5344CB8AC3E}">
        <p14:creationId xmlns:p14="http://schemas.microsoft.com/office/powerpoint/2010/main" val="2218364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DE8E6-F503-FB1C-E1C6-49072A94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9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Пример записи при длительном смешанном апноэ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1CF9972-505D-7A90-2EFF-9CF947BD16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31" y="1268839"/>
            <a:ext cx="7547338" cy="5224035"/>
          </a:xfrm>
        </p:spPr>
      </p:pic>
    </p:spTree>
    <p:extLst>
      <p:ext uri="{BB962C8B-B14F-4D97-AF65-F5344CB8AC3E}">
        <p14:creationId xmlns:p14="http://schemas.microsoft.com/office/powerpoint/2010/main" val="2614825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D2B66-045F-7222-57D3-CA49FD55C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83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Отличный мышечный отклик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CCC235E-F7C4-EC5D-70B6-0DEF7CF5B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01" y="1253765"/>
            <a:ext cx="11059726" cy="4923198"/>
          </a:xfrm>
        </p:spPr>
      </p:pic>
    </p:spTree>
    <p:extLst>
      <p:ext uri="{BB962C8B-B14F-4D97-AF65-F5344CB8AC3E}">
        <p14:creationId xmlns:p14="http://schemas.microsoft.com/office/powerpoint/2010/main" val="168460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9AB0E-3FA8-2708-4248-2418550E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945"/>
          </a:xfrm>
        </p:spPr>
        <p:txBody>
          <a:bodyPr/>
          <a:lstStyle/>
          <a:p>
            <a:pPr algn="ctr"/>
            <a:r>
              <a:rPr lang="ru-RU" b="1" dirty="0"/>
              <a:t>Определение апноэ во сне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B4C432-A7A9-A02C-5F38-996FF83F3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517"/>
            <a:ext cx="10515600" cy="474244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Симптомы:</a:t>
            </a:r>
          </a:p>
          <a:p>
            <a:r>
              <a:rPr lang="ru-RU" sz="2000" dirty="0"/>
              <a:t>Чрезмерная сонливость</a:t>
            </a:r>
          </a:p>
          <a:p>
            <a:r>
              <a:rPr lang="ru-RU" sz="2000" dirty="0"/>
              <a:t>Подтвержденные эпизоды апноэ</a:t>
            </a:r>
            <a:endParaRPr lang="en-US" sz="2000" dirty="0"/>
          </a:p>
          <a:p>
            <a:r>
              <a:rPr lang="ru-RU" sz="2000" dirty="0"/>
              <a:t>Нерегулярный храп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Выявление:</a:t>
            </a:r>
            <a:endParaRPr lang="en-US" sz="2000" b="1" dirty="0"/>
          </a:p>
          <a:p>
            <a:r>
              <a:rPr lang="ru-RU" sz="2000" dirty="0" err="1"/>
              <a:t>Полисомнография</a:t>
            </a:r>
            <a:r>
              <a:rPr lang="ru-RU" sz="2000" dirty="0"/>
              <a:t> или полиграфия (тестирование/регистрация апноэ во сне)  </a:t>
            </a:r>
          </a:p>
          <a:p>
            <a:pPr marL="0" indent="0">
              <a:buNone/>
            </a:pPr>
            <a:r>
              <a:rPr lang="ru-RU" sz="2000" dirty="0"/>
              <a:t>      </a:t>
            </a:r>
            <a:r>
              <a:rPr lang="en-US" sz="2000" dirty="0"/>
              <a:t>&gt;</a:t>
            </a:r>
            <a:r>
              <a:rPr lang="ru-RU" sz="2000" dirty="0"/>
              <a:t> 5 эпизодов апноэ + </a:t>
            </a:r>
            <a:r>
              <a:rPr lang="ru-RU" sz="2000" dirty="0" err="1"/>
              <a:t>гипопноэ</a:t>
            </a:r>
            <a:r>
              <a:rPr lang="ru-RU" sz="2000" dirty="0"/>
              <a:t> во сне за один час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2000" b="1" dirty="0"/>
              <a:t>Сопутствующие заболевания:</a:t>
            </a:r>
          </a:p>
          <a:p>
            <a:r>
              <a:rPr lang="ru-RU" sz="2000" dirty="0"/>
              <a:t>Гипертензия, нарушение сердечного ритма, атеросклероз</a:t>
            </a:r>
          </a:p>
          <a:p>
            <a:r>
              <a:rPr lang="ru-RU" sz="2000" dirty="0"/>
              <a:t>Сахарный диабет</a:t>
            </a:r>
          </a:p>
          <a:p>
            <a:r>
              <a:rPr lang="ru-RU" sz="2000" dirty="0"/>
              <a:t>Инфаркт миокарда, инсульт</a:t>
            </a:r>
          </a:p>
        </p:txBody>
      </p:sp>
    </p:spTree>
    <p:extLst>
      <p:ext uri="{BB962C8B-B14F-4D97-AF65-F5344CB8AC3E}">
        <p14:creationId xmlns:p14="http://schemas.microsoft.com/office/powerpoint/2010/main" val="2844374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C5DC1-5458-6530-97F8-E24AB74A5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3833"/>
          </a:xfrm>
        </p:spPr>
        <p:txBody>
          <a:bodyPr/>
          <a:lstStyle/>
          <a:p>
            <a:pPr algn="ctr"/>
            <a:r>
              <a:rPr lang="ru-RU" b="1" dirty="0"/>
              <a:t>Низкий мышечный отклик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C1C417A-6C7C-C9E1-4C17-5269CA74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4" y="1461156"/>
            <a:ext cx="11583826" cy="5124124"/>
          </a:xfrm>
        </p:spPr>
      </p:pic>
    </p:spTree>
    <p:extLst>
      <p:ext uri="{BB962C8B-B14F-4D97-AF65-F5344CB8AC3E}">
        <p14:creationId xmlns:p14="http://schemas.microsoft.com/office/powerpoint/2010/main" val="1788371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2DAD7-BD6C-3C7F-CDFD-F3544E02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9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Порог дыхательного возбуждения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BF52172-1EC4-B00E-BB29-D1018227B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6" y="1517716"/>
            <a:ext cx="11624935" cy="5049686"/>
          </a:xfrm>
        </p:spPr>
      </p:pic>
    </p:spTree>
    <p:extLst>
      <p:ext uri="{BB962C8B-B14F-4D97-AF65-F5344CB8AC3E}">
        <p14:creationId xmlns:p14="http://schemas.microsoft.com/office/powerpoint/2010/main" val="659365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D30B8-BB3E-A7AB-30ED-23271171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80" y="365126"/>
            <a:ext cx="11769753" cy="65833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Реакция дыхательных мышц на событие </a:t>
            </a:r>
            <a:r>
              <a:rPr lang="en-US" sz="3600" b="1" dirty="0"/>
              <a:t>OSA</a:t>
            </a:r>
            <a:endParaRPr lang="ru-RU" sz="3600" b="1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2DC1E03-1F13-3B75-E8D3-08BC75EA8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3" y="1216058"/>
            <a:ext cx="10912327" cy="5456164"/>
          </a:xfrm>
        </p:spPr>
      </p:pic>
    </p:spTree>
    <p:extLst>
      <p:ext uri="{BB962C8B-B14F-4D97-AF65-F5344CB8AC3E}">
        <p14:creationId xmlns:p14="http://schemas.microsoft.com/office/powerpoint/2010/main" val="2838607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137C-B079-5C1E-EDE3-E66EA13A8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5" y="365126"/>
            <a:ext cx="11258025" cy="6247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/>
              <a:t>Связь анатомических особенностей с фенотипами </a:t>
            </a:r>
            <a:r>
              <a:rPr lang="en-US" sz="3600" b="1" dirty="0"/>
              <a:t>OSA</a:t>
            </a:r>
            <a:r>
              <a:rPr lang="ru-RU" sz="3600" b="1" dirty="0"/>
              <a:t> 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1B54256-04D4-62FA-FD13-5C613C2A9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6" y="1395167"/>
            <a:ext cx="11012446" cy="5226246"/>
          </a:xfrm>
        </p:spPr>
      </p:pic>
    </p:spTree>
    <p:extLst>
      <p:ext uri="{BB962C8B-B14F-4D97-AF65-F5344CB8AC3E}">
        <p14:creationId xmlns:p14="http://schemas.microsoft.com/office/powerpoint/2010/main" val="2587052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164ED-CBC7-0047-F326-94D7D7D31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Лечение </a:t>
            </a:r>
            <a:r>
              <a:rPr lang="en-US" b="1" dirty="0"/>
              <a:t>OSA</a:t>
            </a:r>
            <a:r>
              <a:rPr lang="ru-RU" b="1" dirty="0"/>
              <a:t> в зависимости от фенотипа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897746A-A987-F850-5CDC-21B9322C9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" y="1234911"/>
            <a:ext cx="11482104" cy="5449134"/>
          </a:xfrm>
        </p:spPr>
      </p:pic>
    </p:spTree>
    <p:extLst>
      <p:ext uri="{BB962C8B-B14F-4D97-AF65-F5344CB8AC3E}">
        <p14:creationId xmlns:p14="http://schemas.microsoft.com/office/powerpoint/2010/main" val="1279914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0FF30-242F-B67E-532C-DEEB1B578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365126"/>
            <a:ext cx="11241247" cy="7925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Фенотипы обструктивного апноэ сна и методы лечения</a:t>
            </a:r>
          </a:p>
        </p:txBody>
      </p:sp>
      <p:pic>
        <p:nvPicPr>
          <p:cNvPr id="5" name="Объект 4" descr="Изображение выглядит как текст, часы, векторная графика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A1045B6-3E97-F325-EAE4-E6F39748FC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9" y="1258101"/>
            <a:ext cx="9813303" cy="5599899"/>
          </a:xfrm>
        </p:spPr>
      </p:pic>
    </p:spTree>
    <p:extLst>
      <p:ext uri="{BB962C8B-B14F-4D97-AF65-F5344CB8AC3E}">
        <p14:creationId xmlns:p14="http://schemas.microsoft.com/office/powerpoint/2010/main" val="1967654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B7B4C-4804-9DC8-D35E-C9F6EF119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476"/>
            <a:ext cx="10515600" cy="3565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4BB27A-04FD-B3B2-7467-02E76348D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38" y="855677"/>
            <a:ext cx="11551640" cy="57548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YS Text"/>
              </a:rPr>
              <a:t>Обструктивное апноэ сна увеличивает вероятность внезапной смерти ночью, но данных, рассматривающих влияние ОАС на общий риск внезапной смерти, недостаточно.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Необходимо охарактеризовать фенотипы:</a:t>
            </a:r>
          </a:p>
          <a:p>
            <a:r>
              <a:rPr lang="ru-RU" dirty="0"/>
              <a:t>Обструктивное апноэ/центральное апноэ сна/</a:t>
            </a:r>
            <a:r>
              <a:rPr lang="ru-RU" dirty="0" err="1"/>
              <a:t>гиповентиляция</a:t>
            </a:r>
            <a:endParaRPr lang="ru-RU" dirty="0"/>
          </a:p>
          <a:p>
            <a:r>
              <a:rPr lang="ru-RU" dirty="0"/>
              <a:t>Измененная морфология верхних дыхательных путей/ожирение</a:t>
            </a:r>
          </a:p>
          <a:p>
            <a:r>
              <a:rPr lang="ru-RU" dirty="0"/>
              <a:t>Сердечно-сосудистая регуляция/гипертония/ сердечная недостаточность</a:t>
            </a:r>
          </a:p>
          <a:p>
            <a:r>
              <a:rPr lang="ru-RU" dirty="0"/>
              <a:t>Дыхательная регуляция/</a:t>
            </a:r>
            <a:r>
              <a:rPr lang="ru-RU" dirty="0" err="1"/>
              <a:t>дисрегуляция</a:t>
            </a:r>
            <a:r>
              <a:rPr lang="ru-RU" dirty="0"/>
              <a:t> хеморецепторов/ «усиление петли»</a:t>
            </a:r>
          </a:p>
          <a:p>
            <a:r>
              <a:rPr lang="ru-RU" dirty="0"/>
              <a:t>Порог пробуждения/фрагментация сна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Гипотеза:</a:t>
            </a:r>
          </a:p>
          <a:p>
            <a:pPr marL="0" indent="0">
              <a:buNone/>
            </a:pPr>
            <a:r>
              <a:rPr lang="ru-RU" dirty="0"/>
              <a:t>«первичное» апноэ / «вторичное» апноэ / «возрастное» апноэ</a:t>
            </a:r>
          </a:p>
        </p:txBody>
      </p:sp>
    </p:spTree>
    <p:extLst>
      <p:ext uri="{BB962C8B-B14F-4D97-AF65-F5344CB8AC3E}">
        <p14:creationId xmlns:p14="http://schemas.microsoft.com/office/powerpoint/2010/main" val="1239468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C3274-F3CF-3550-897B-BC6A0DE1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Опросник </a:t>
            </a:r>
            <a:r>
              <a:rPr lang="en-US" b="1" dirty="0"/>
              <a:t>STOP-BANG</a:t>
            </a:r>
            <a:endParaRPr lang="ru-RU" b="1" dirty="0"/>
          </a:p>
        </p:txBody>
      </p:sp>
      <p:pic>
        <p:nvPicPr>
          <p:cNvPr id="7" name="Объект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ACC6051-4A95-5955-D088-965B034C31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1" y="1986570"/>
            <a:ext cx="6563930" cy="3528111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F6CDD282-7B1D-7A7F-6060-5BAB24A09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5386" y="1825625"/>
            <a:ext cx="5028414" cy="39152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STOP</a:t>
            </a:r>
          </a:p>
          <a:p>
            <a:r>
              <a:rPr lang="ru-RU" sz="1400" dirty="0"/>
              <a:t>Вы храпите?</a:t>
            </a:r>
          </a:p>
          <a:p>
            <a:r>
              <a:rPr lang="ru-RU" sz="1400" dirty="0"/>
              <a:t>Вы чувствует повышенную утомляемость, сонливость в течении дня?</a:t>
            </a:r>
          </a:p>
          <a:p>
            <a:r>
              <a:rPr lang="ru-RU" sz="1400" dirty="0"/>
              <a:t>Кто-либо отмечал у вас факт остановки дыхания во сне?</a:t>
            </a:r>
          </a:p>
          <a:p>
            <a:r>
              <a:rPr lang="ru-RU" sz="1400" dirty="0"/>
              <a:t>У вас повышенное АД?</a:t>
            </a:r>
          </a:p>
          <a:p>
            <a:endParaRPr lang="ru-RU" sz="1400" dirty="0"/>
          </a:p>
          <a:p>
            <a:pPr marL="0" indent="0">
              <a:buNone/>
            </a:pPr>
            <a:r>
              <a:rPr lang="en-US" sz="2400" b="1" dirty="0"/>
              <a:t>BANG</a:t>
            </a:r>
            <a:endParaRPr lang="ru-RU" sz="2400" b="1" dirty="0"/>
          </a:p>
          <a:p>
            <a:r>
              <a:rPr lang="ru-RU" sz="1400" dirty="0"/>
              <a:t>ИМТ </a:t>
            </a:r>
            <a:r>
              <a:rPr lang="en-US" sz="1400" dirty="0"/>
              <a:t>&gt;</a:t>
            </a:r>
            <a:r>
              <a:rPr lang="ru-RU" sz="1400" dirty="0"/>
              <a:t>35</a:t>
            </a:r>
          </a:p>
          <a:p>
            <a:r>
              <a:rPr lang="ru-RU" sz="1400" dirty="0"/>
              <a:t>Возраст </a:t>
            </a:r>
            <a:r>
              <a:rPr lang="en-US" sz="1400" dirty="0"/>
              <a:t>&gt; 50 </a:t>
            </a:r>
            <a:r>
              <a:rPr lang="ru-RU" sz="1400" dirty="0"/>
              <a:t>лет</a:t>
            </a:r>
          </a:p>
          <a:p>
            <a:r>
              <a:rPr lang="ru-RU" sz="1400" dirty="0"/>
              <a:t>Окружность шеи</a:t>
            </a:r>
            <a:r>
              <a:rPr lang="en-US" sz="1400" dirty="0"/>
              <a:t> &gt;</a:t>
            </a:r>
            <a:r>
              <a:rPr lang="ru-RU" sz="1400" dirty="0"/>
              <a:t> 40 см</a:t>
            </a:r>
          </a:p>
          <a:p>
            <a:r>
              <a:rPr lang="ru-RU" sz="1400" dirty="0"/>
              <a:t>Пол - мужской</a:t>
            </a:r>
          </a:p>
        </p:txBody>
      </p:sp>
    </p:spTree>
    <p:extLst>
      <p:ext uri="{BB962C8B-B14F-4D97-AF65-F5344CB8AC3E}">
        <p14:creationId xmlns:p14="http://schemas.microsoft.com/office/powerpoint/2010/main" val="222338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2E51-D287-AC1A-CD85-C1A5F7898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17" y="365125"/>
            <a:ext cx="11316749" cy="107778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Распространенность апноэ во сне в мире</a:t>
            </a:r>
            <a:br>
              <a:rPr lang="ru-RU" b="1" dirty="0"/>
            </a:br>
            <a:r>
              <a:rPr lang="ru-RU" sz="2200" b="1" dirty="0"/>
              <a:t>(</a:t>
            </a:r>
            <a:r>
              <a:rPr lang="en-US" sz="2200" b="1" dirty="0"/>
              <a:t>AHI – </a:t>
            </a:r>
            <a:r>
              <a:rPr lang="ru-RU" sz="2200" b="1" dirty="0"/>
              <a:t>количество эпизодов апноэ во сне)</a:t>
            </a:r>
          </a:p>
        </p:txBody>
      </p:sp>
      <p:pic>
        <p:nvPicPr>
          <p:cNvPr id="6" name="Объект 5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94E5A8BA-E9D7-873B-0ED3-B6957A8F00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67" y="1415501"/>
            <a:ext cx="10427516" cy="5442499"/>
          </a:xfrm>
        </p:spPr>
      </p:pic>
    </p:spTree>
    <p:extLst>
      <p:ext uri="{BB962C8B-B14F-4D97-AF65-F5344CB8AC3E}">
        <p14:creationId xmlns:p14="http://schemas.microsoft.com/office/powerpoint/2010/main" val="827249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07EE5-6C80-D9DD-1509-255F2C663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Лаборатория сна: </a:t>
            </a:r>
            <a:r>
              <a:rPr lang="ru-RU" b="1" dirty="0" err="1"/>
              <a:t>полисомнография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89744A-9C2D-169C-7CBF-D91FC6952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60438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Требования к помещению: </a:t>
            </a:r>
          </a:p>
          <a:p>
            <a:r>
              <a:rPr lang="ru-RU" dirty="0"/>
              <a:t>Контролируемый уровень шумовой и световой загрязненности</a:t>
            </a:r>
          </a:p>
          <a:p>
            <a:r>
              <a:rPr lang="ru-RU" dirty="0"/>
              <a:t>Возможность проведения тестирования и записи</a:t>
            </a:r>
          </a:p>
          <a:p>
            <a:r>
              <a:rPr lang="ru-RU" dirty="0"/>
              <a:t>Комфортабельные/удобные условия для сна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Возможность оцифрованной записи сигналов из различных  источников и их последующей синхронизации</a:t>
            </a:r>
          </a:p>
          <a:p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Экспертный уровень навыков визуальной оценки </a:t>
            </a:r>
          </a:p>
          <a:p>
            <a:pPr marL="0" indent="0">
              <a:buNone/>
            </a:pP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892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C9432-7533-F541-2664-C34BEFDB9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Нарушения дыхания, связанные со сном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98AB9-8368-C513-4DCA-34ACC841C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25411" cy="4351338"/>
          </a:xfrm>
        </p:spPr>
        <p:txBody>
          <a:bodyPr>
            <a:normAutofit/>
          </a:bodyPr>
          <a:lstStyle/>
          <a:p>
            <a:r>
              <a:rPr lang="ru-RU" sz="2000" dirty="0"/>
              <a:t>Нормальное регулярное дыхание во время сна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Обструктивное апноэ сна (продолжительность эпизодов апноэ &gt; 10 секунд)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997ADBE-7011-2148-5AE0-23BD3A5417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06" y="1825625"/>
            <a:ext cx="5899490" cy="4351338"/>
          </a:xfrm>
        </p:spPr>
      </p:pic>
    </p:spTree>
    <p:extLst>
      <p:ext uri="{BB962C8B-B14F-4D97-AF65-F5344CB8AC3E}">
        <p14:creationId xmlns:p14="http://schemas.microsoft.com/office/powerpoint/2010/main" val="188570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6ED70-3D37-D7A1-5D2D-F0F9866F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1888"/>
          </a:xfrm>
        </p:spPr>
        <p:txBody>
          <a:bodyPr>
            <a:normAutofit/>
          </a:bodyPr>
          <a:lstStyle/>
          <a:p>
            <a:r>
              <a:rPr lang="ru-RU" sz="3200" b="1" dirty="0"/>
              <a:t>Обструктивная </a:t>
            </a:r>
            <a:r>
              <a:rPr lang="ru-RU" sz="3200" b="1" dirty="0" err="1"/>
              <a:t>гиповентиляция</a:t>
            </a:r>
            <a:r>
              <a:rPr lang="ru-RU" sz="3200" b="1" dirty="0"/>
              <a:t> / центральное апноэ сна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6534C-FA86-83E4-214B-F7B766CAB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2177"/>
            <a:ext cx="3262460" cy="4074786"/>
          </a:xfrm>
        </p:spPr>
        <p:txBody>
          <a:bodyPr>
            <a:normAutofit/>
          </a:bodyPr>
          <a:lstStyle/>
          <a:p>
            <a:r>
              <a:rPr lang="ru-RU" sz="2000" dirty="0" err="1"/>
              <a:t>Гиповентиляция</a:t>
            </a:r>
            <a:r>
              <a:rPr lang="ru-RU" sz="2000" dirty="0"/>
              <a:t> с обструктивным храпом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Центральное апноэ сна</a:t>
            </a:r>
          </a:p>
        </p:txBody>
      </p:sp>
      <p:pic>
        <p:nvPicPr>
          <p:cNvPr id="6" name="Объект 5" descr="Изображение выглядит как текст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5ED88916-88C6-DB95-566A-9225B0C566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024" y="1829777"/>
            <a:ext cx="6913775" cy="4735947"/>
          </a:xfrm>
        </p:spPr>
      </p:pic>
    </p:spTree>
    <p:extLst>
      <p:ext uri="{BB962C8B-B14F-4D97-AF65-F5344CB8AC3E}">
        <p14:creationId xmlns:p14="http://schemas.microsoft.com/office/powerpoint/2010/main" val="74840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40764-953B-09A1-381E-1AD658C8A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Нарушение/изменение сатурации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0BBF8EF-D5B8-B517-688E-C6D7411306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3" y="1319324"/>
            <a:ext cx="11039573" cy="5081033"/>
          </a:xfrm>
        </p:spPr>
      </p:pic>
    </p:spTree>
    <p:extLst>
      <p:ext uri="{BB962C8B-B14F-4D97-AF65-F5344CB8AC3E}">
        <p14:creationId xmlns:p14="http://schemas.microsoft.com/office/powerpoint/2010/main" val="351567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AD396-DF43-73DF-8936-142A7BF6A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222"/>
          </a:xfrm>
        </p:spPr>
        <p:txBody>
          <a:bodyPr/>
          <a:lstStyle/>
          <a:p>
            <a:pPr algn="ctr"/>
            <a:r>
              <a:rPr lang="ru-RU" b="1" dirty="0"/>
              <a:t>Ночные пробуждения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9CB0C0C-902D-6CA4-CED9-DB02CC221A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7" y="943638"/>
            <a:ext cx="11199828" cy="5549236"/>
          </a:xfrm>
        </p:spPr>
      </p:pic>
    </p:spTree>
    <p:extLst>
      <p:ext uri="{BB962C8B-B14F-4D97-AF65-F5344CB8AC3E}">
        <p14:creationId xmlns:p14="http://schemas.microsoft.com/office/powerpoint/2010/main" val="323538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552</Words>
  <Application>Microsoft Office PowerPoint</Application>
  <PresentationFormat>Широкоэкранный</PresentationFormat>
  <Paragraphs>116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YS Text</vt:lpstr>
      <vt:lpstr>Тема Office</vt:lpstr>
      <vt:lpstr> Определение фенотипов апноэ во сне </vt:lpstr>
      <vt:lpstr>Определение апноэ во сне</vt:lpstr>
      <vt:lpstr>Опросник STOP-BANG</vt:lpstr>
      <vt:lpstr>Распространенность апноэ во сне в мире (AHI – количество эпизодов апноэ во сне)</vt:lpstr>
      <vt:lpstr>Лаборатория сна: полисомнография</vt:lpstr>
      <vt:lpstr>Нарушения дыхания, связанные со сном</vt:lpstr>
      <vt:lpstr>Обструктивная гиповентиляция / центральное апноэ сна</vt:lpstr>
      <vt:lpstr>Нарушение/изменение сатурации</vt:lpstr>
      <vt:lpstr>Ночные пробуждения</vt:lpstr>
      <vt:lpstr>Ночная вариабельность сердечного ритма</vt:lpstr>
      <vt:lpstr>Храп: обструкция верхних дыхательных путей</vt:lpstr>
      <vt:lpstr>Определение 4 фенотипов обструктивного апноэ сна (OSA)</vt:lpstr>
      <vt:lpstr>Цифровая фотография для фенотипирования.  Оценка количественных морфологических параметров с помощью анализа цифровой фотографии пациента.</vt:lpstr>
      <vt:lpstr>МРТ верхних дыхательных путей при СОАС</vt:lpstr>
      <vt:lpstr>Pcrit, Arousal, Loop Gain, Muscle response - PALM</vt:lpstr>
      <vt:lpstr>Pcrit: критическое давление закрытия</vt:lpstr>
      <vt:lpstr>Определение фенотипов апноэ сна</vt:lpstr>
      <vt:lpstr>Пример записи при длительном смешанном апноэ</vt:lpstr>
      <vt:lpstr>Отличный мышечный отклик</vt:lpstr>
      <vt:lpstr>Низкий мышечный отклик</vt:lpstr>
      <vt:lpstr>Порог дыхательного возбуждения</vt:lpstr>
      <vt:lpstr>Реакция дыхательных мышц на событие OSA</vt:lpstr>
      <vt:lpstr>Связь анатомических особенностей с фенотипами OSA </vt:lpstr>
      <vt:lpstr>Лечение OSA в зависимости от фенотипа</vt:lpstr>
      <vt:lpstr>Фенотипы обструктивного апноэ сна и методы лечения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Определение фенотипов апноэ во сне </dc:title>
  <dc:creator>Nikolai Shchukovskii</dc:creator>
  <cp:lastModifiedBy>Nikolai Shchukovskii</cp:lastModifiedBy>
  <cp:revision>27</cp:revision>
  <dcterms:created xsi:type="dcterms:W3CDTF">2022-05-31T17:18:15Z</dcterms:created>
  <dcterms:modified xsi:type="dcterms:W3CDTF">2022-05-31T21:18:33Z</dcterms:modified>
</cp:coreProperties>
</file>